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Actor" panose="020B0604020202020204" charset="-18"/>
      <p:regular r:id="rId24"/>
    </p:embeddedFont>
    <p:embeddedFont>
      <p:font typeface="Nunito Light" pitchFamily="2" charset="-18"/>
      <p:regular r:id="rId25"/>
    </p:embeddedFont>
    <p:embeddedFont>
      <p:font typeface="Unbounded" panose="020B0604020202020204" charset="-18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F5A6D6-83C3-48AB-B491-8A773D547E19}">
  <a:tblStyle styleId="{A0F5A6D6-83C3-48AB-B491-8A773D547E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E3D833-65DB-4F96-85A1-796094B38B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652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be3bccfa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be3bccfa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be3bccfa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be3bccfa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be3bccfa9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be3bccfa9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be3bccfa9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be3bccfa9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94adf361f_0_13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b94adf361f_0_13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b94adf361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b94adf361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bb4535212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bb4535212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bb4535212f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bb4535212f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bb4535212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bb4535212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bb4535212f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bb4535212f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94adf361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94adf361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be3229c39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be3229c39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be3bccfa9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be3bccfa9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b94adf361f_0_13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b94adf361f_0_13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94adf361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94adf361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b94adf361f_0_13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b94adf361f_0_13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be231b4f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be231b4f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b94adf36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b94adf361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b94adf361f_0_13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b94adf361f_0_13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e3bccfa9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e3bccfa9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57250" y="0"/>
            <a:ext cx="4986750" cy="3919025"/>
            <a:chOff x="4157250" y="0"/>
            <a:chExt cx="4986750" cy="3919025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1389" t="26409" r="75094" b="13678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21162" t="55240" r="32620" b="4308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l="35374" t="5165" r="21354" b="51352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2">
              <a:alphaModFix/>
            </a:blip>
            <a:srcRect t="21590" r="76126" b="13747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28750" y="1017725"/>
            <a:ext cx="7486500" cy="20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307600" y="31894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340025" y="-478950"/>
            <a:ext cx="7726051" cy="5976025"/>
            <a:chOff x="340025" y="-478950"/>
            <a:chExt cx="7726051" cy="5976025"/>
          </a:xfrm>
        </p:grpSpPr>
        <p:sp>
          <p:nvSpPr>
            <p:cNvPr id="18" name="Google Shape;18;p2"/>
            <p:cNvSpPr/>
            <p:nvPr/>
          </p:nvSpPr>
          <p:spPr>
            <a:xfrm>
              <a:off x="340025" y="4190875"/>
              <a:ext cx="746400" cy="1306200"/>
            </a:xfrm>
            <a:custGeom>
              <a:avLst/>
              <a:gdLst/>
              <a:ahLst/>
              <a:cxnLst/>
              <a:rect l="l" t="t" r="r" b="b"/>
              <a:pathLst>
                <a:path w="29856" h="52248" extrusionOk="0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44475" y="-478950"/>
              <a:ext cx="1021601" cy="1018545"/>
            </a:xfrm>
            <a:custGeom>
              <a:avLst/>
              <a:gdLst/>
              <a:ahLst/>
              <a:cxnLst/>
              <a:rect l="l" t="t" r="r" b="b"/>
              <a:pathLst>
                <a:path w="52484" h="52327" extrusionOk="0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0" y="0"/>
            <a:ext cx="9144000" cy="5183950"/>
            <a:chOff x="0" y="0"/>
            <a:chExt cx="9144000" cy="5183950"/>
          </a:xfrm>
        </p:grpSpPr>
        <p:grpSp>
          <p:nvGrpSpPr>
            <p:cNvPr id="22" name="Google Shape;22;p3"/>
            <p:cNvGrpSpPr/>
            <p:nvPr/>
          </p:nvGrpSpPr>
          <p:grpSpPr>
            <a:xfrm flipH="1">
              <a:off x="0" y="0"/>
              <a:ext cx="4986750" cy="3919025"/>
              <a:chOff x="4157250" y="0"/>
              <a:chExt cx="4986750" cy="3919025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l="1389" t="26409" r="75094" b="13678"/>
              <a:stretch/>
            </p:blipFill>
            <p:spPr>
              <a:xfrm>
                <a:off x="6204675" y="0"/>
                <a:ext cx="2939325" cy="3919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3"/>
              <p:cNvPicPr preferRelativeResize="0"/>
              <p:nvPr/>
            </p:nvPicPr>
            <p:blipFill rotWithShape="1">
              <a:blip r:embed="rId3">
                <a:alphaModFix/>
              </a:blip>
              <a:srcRect l="21162" t="55240" r="32620" b="4308"/>
              <a:stretch/>
            </p:blipFill>
            <p:spPr>
              <a:xfrm>
                <a:off x="4157250" y="0"/>
                <a:ext cx="4986750" cy="228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" name="Google Shape;25;p3"/>
            <p:cNvGrpSpPr/>
            <p:nvPr/>
          </p:nvGrpSpPr>
          <p:grpSpPr>
            <a:xfrm flipH="1">
              <a:off x="4705851" y="1017726"/>
              <a:ext cx="4438149" cy="4166224"/>
              <a:chOff x="0" y="1017726"/>
              <a:chExt cx="4438149" cy="4166224"/>
            </a:xfrm>
          </p:grpSpPr>
          <p:pic>
            <p:nvPicPr>
              <p:cNvPr id="26" name="Google Shape;26;p3"/>
              <p:cNvPicPr preferRelativeResize="0"/>
              <p:nvPr/>
            </p:nvPicPr>
            <p:blipFill rotWithShape="1">
              <a:blip r:embed="rId3">
                <a:alphaModFix/>
              </a:blip>
              <a:srcRect l="35374" t="5165" r="21354" b="51352"/>
              <a:stretch/>
            </p:blipFill>
            <p:spPr>
              <a:xfrm>
                <a:off x="0" y="2809500"/>
                <a:ext cx="4438149" cy="233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t="21590" r="76126" b="13747"/>
              <a:stretch/>
            </p:blipFill>
            <p:spPr>
              <a:xfrm rot="10800000">
                <a:off x="0" y="1017726"/>
                <a:ext cx="2939325" cy="4166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426950" y="2357700"/>
            <a:ext cx="6290100" cy="13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2567250" y="3857300"/>
            <a:ext cx="40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961015" y="-478950"/>
            <a:ext cx="7745176" cy="5234706"/>
            <a:chOff x="961015" y="-478950"/>
            <a:chExt cx="7745176" cy="5234706"/>
          </a:xfrm>
        </p:grpSpPr>
        <p:sp>
          <p:nvSpPr>
            <p:cNvPr id="32" name="Google Shape;32;p3"/>
            <p:cNvSpPr/>
            <p:nvPr/>
          </p:nvSpPr>
          <p:spPr>
            <a:xfrm flipH="1">
              <a:off x="7906891" y="-320975"/>
              <a:ext cx="746400" cy="1306200"/>
            </a:xfrm>
            <a:custGeom>
              <a:avLst/>
              <a:gdLst/>
              <a:ahLst/>
              <a:cxnLst/>
              <a:rect l="l" t="t" r="r" b="b"/>
              <a:pathLst>
                <a:path w="29856" h="52248" extrusionOk="0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961015" y="-478950"/>
              <a:ext cx="1021601" cy="1018545"/>
            </a:xfrm>
            <a:custGeom>
              <a:avLst/>
              <a:gdLst/>
              <a:ahLst/>
              <a:cxnLst/>
              <a:rect l="l" t="t" r="r" b="b"/>
              <a:pathLst>
                <a:path w="52484" h="52327" extrusionOk="0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155357" y="4190875"/>
              <a:ext cx="550834" cy="564881"/>
            </a:xfrm>
            <a:custGeom>
              <a:avLst/>
              <a:gdLst/>
              <a:ahLst/>
              <a:cxnLst/>
              <a:rect l="l" t="t" r="r" b="b"/>
              <a:pathLst>
                <a:path w="43135" h="44235" extrusionOk="0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0" y="-101799"/>
            <a:ext cx="9144001" cy="5285749"/>
            <a:chOff x="0" y="-101799"/>
            <a:chExt cx="9144001" cy="5285749"/>
          </a:xfrm>
        </p:grpSpPr>
        <p:grpSp>
          <p:nvGrpSpPr>
            <p:cNvPr id="37" name="Google Shape;37;p4"/>
            <p:cNvGrpSpPr/>
            <p:nvPr/>
          </p:nvGrpSpPr>
          <p:grpSpPr>
            <a:xfrm>
              <a:off x="5399875" y="0"/>
              <a:ext cx="3744126" cy="5183950"/>
              <a:chOff x="5399875" y="0"/>
              <a:chExt cx="3744126" cy="5183950"/>
            </a:xfrm>
          </p:grpSpPr>
          <p:pic>
            <p:nvPicPr>
              <p:cNvPr id="38" name="Google Shape;38;p4"/>
              <p:cNvPicPr preferRelativeResize="0"/>
              <p:nvPr/>
            </p:nvPicPr>
            <p:blipFill rotWithShape="1">
              <a:blip r:embed="rId2">
                <a:alphaModFix/>
              </a:blip>
              <a:srcRect t="28158" r="83019" b="11928"/>
              <a:stretch/>
            </p:blipFill>
            <p:spPr>
              <a:xfrm>
                <a:off x="7021525" y="0"/>
                <a:ext cx="2122476" cy="3919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;p4"/>
              <p:cNvPicPr preferRelativeResize="0"/>
              <p:nvPr/>
            </p:nvPicPr>
            <p:blipFill rotWithShape="1">
              <a:blip r:embed="rId3">
                <a:alphaModFix/>
              </a:blip>
              <a:srcRect l="13259" t="4639" r="52040" b="54908"/>
              <a:stretch/>
            </p:blipFill>
            <p:spPr>
              <a:xfrm>
                <a:off x="5399875" y="2899650"/>
                <a:ext cx="3744126" cy="228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40;p4"/>
            <p:cNvGrpSpPr/>
            <p:nvPr/>
          </p:nvGrpSpPr>
          <p:grpSpPr>
            <a:xfrm>
              <a:off x="0" y="-101799"/>
              <a:ext cx="4438149" cy="4762499"/>
              <a:chOff x="0" y="-101799"/>
              <a:chExt cx="4438149" cy="4762499"/>
            </a:xfrm>
          </p:grpSpPr>
          <p:pic>
            <p:nvPicPr>
              <p:cNvPr id="41" name="Google Shape;41;p4"/>
              <p:cNvPicPr preferRelativeResize="0"/>
              <p:nvPr/>
            </p:nvPicPr>
            <p:blipFill rotWithShape="1">
              <a:blip r:embed="rId3">
                <a:alphaModFix/>
              </a:blip>
              <a:srcRect l="31151" t="56453" r="25577" b="4985"/>
              <a:stretch/>
            </p:blipFill>
            <p:spPr>
              <a:xfrm>
                <a:off x="0" y="0"/>
                <a:ext cx="4438149" cy="2069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4"/>
              <p:cNvPicPr preferRelativeResize="0"/>
              <p:nvPr/>
            </p:nvPicPr>
            <p:blipFill rotWithShape="1">
              <a:blip r:embed="rId2">
                <a:alphaModFix/>
              </a:blip>
              <a:srcRect l="4616" t="2365" r="79221" b="23719"/>
              <a:stretch/>
            </p:blipFill>
            <p:spPr>
              <a:xfrm rot="10800000">
                <a:off x="1" y="-101799"/>
                <a:ext cx="1989924" cy="4762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0000" y="1136951"/>
            <a:ext cx="77040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-1946600" y="-570275"/>
            <a:ext cx="10978984" cy="5713775"/>
            <a:chOff x="-1946600" y="-570275"/>
            <a:chExt cx="10978984" cy="5713775"/>
          </a:xfrm>
        </p:grpSpPr>
        <p:sp>
          <p:nvSpPr>
            <p:cNvPr id="46" name="Google Shape;46;p4"/>
            <p:cNvSpPr/>
            <p:nvPr/>
          </p:nvSpPr>
          <p:spPr>
            <a:xfrm rot="5400000">
              <a:off x="-1946925" y="2714025"/>
              <a:ext cx="2429800" cy="2429150"/>
            </a:xfrm>
            <a:custGeom>
              <a:avLst/>
              <a:gdLst/>
              <a:ahLst/>
              <a:cxnLst/>
              <a:rect l="l" t="t" r="r" b="b"/>
              <a:pathLst>
                <a:path w="97192" h="97166" extrusionOk="0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285975" y="-570275"/>
              <a:ext cx="746400" cy="1306200"/>
            </a:xfrm>
            <a:custGeom>
              <a:avLst/>
              <a:gdLst/>
              <a:ahLst/>
              <a:cxnLst/>
              <a:rect l="l" t="t" r="r" b="b"/>
              <a:pathLst>
                <a:path w="29856" h="52248" extrusionOk="0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81550" y="4321563"/>
              <a:ext cx="550834" cy="564881"/>
            </a:xfrm>
            <a:custGeom>
              <a:avLst/>
              <a:gdLst/>
              <a:ahLst/>
              <a:cxnLst/>
              <a:rect l="l" t="t" r="r" b="b"/>
              <a:pathLst>
                <a:path w="43135" h="44235" extrusionOk="0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0"/>
          <p:cNvGrpSpPr/>
          <p:nvPr/>
        </p:nvGrpSpPr>
        <p:grpSpPr>
          <a:xfrm rot="10800000" flipH="1">
            <a:off x="1" y="0"/>
            <a:ext cx="6656573" cy="2354225"/>
            <a:chOff x="1" y="2829725"/>
            <a:chExt cx="6656573" cy="2354225"/>
          </a:xfrm>
        </p:grpSpPr>
        <p:pic>
          <p:nvPicPr>
            <p:cNvPr id="400" name="Google Shape;400;p30"/>
            <p:cNvPicPr preferRelativeResize="0"/>
            <p:nvPr/>
          </p:nvPicPr>
          <p:blipFill rotWithShape="1">
            <a:blip r:embed="rId2">
              <a:alphaModFix/>
            </a:blip>
            <a:srcRect l="20102" t="-4419" r="24274" b="60658"/>
            <a:stretch/>
          </p:blipFill>
          <p:spPr>
            <a:xfrm>
              <a:off x="951450" y="2829725"/>
              <a:ext cx="5705124" cy="2348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0"/>
            <p:cNvPicPr preferRelativeResize="0"/>
            <p:nvPr/>
          </p:nvPicPr>
          <p:blipFill rotWithShape="1">
            <a:blip r:embed="rId3">
              <a:alphaModFix/>
            </a:blip>
            <a:srcRect l="4228" t="58248" r="61887" b="13983"/>
            <a:stretch/>
          </p:blipFill>
          <p:spPr>
            <a:xfrm rot="10800000">
              <a:off x="1" y="339485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30"/>
          <p:cNvGrpSpPr/>
          <p:nvPr/>
        </p:nvGrpSpPr>
        <p:grpSpPr>
          <a:xfrm rot="10800000" flipH="1">
            <a:off x="4985201" y="1693850"/>
            <a:ext cx="4171674" cy="3490101"/>
            <a:chOff x="4985201" y="0"/>
            <a:chExt cx="4171674" cy="3490101"/>
          </a:xfrm>
        </p:grpSpPr>
        <p:pic>
          <p:nvPicPr>
            <p:cNvPr id="403" name="Google Shape;403;p30"/>
            <p:cNvPicPr preferRelativeResize="0"/>
            <p:nvPr/>
          </p:nvPicPr>
          <p:blipFill rotWithShape="1">
            <a:blip r:embed="rId2">
              <a:alphaModFix/>
            </a:blip>
            <a:srcRect l="20955" t="31285" r="59279" b="6909"/>
            <a:stretch/>
          </p:blipFill>
          <p:spPr>
            <a:xfrm>
              <a:off x="7011325" y="0"/>
              <a:ext cx="2132676" cy="3490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0"/>
            <p:cNvPicPr preferRelativeResize="0"/>
            <p:nvPr/>
          </p:nvPicPr>
          <p:blipFill rotWithShape="1">
            <a:blip r:embed="rId3">
              <a:alphaModFix/>
            </a:blip>
            <a:srcRect l="4228" t="58248" r="61887" b="13983"/>
            <a:stretch/>
          </p:blipFill>
          <p:spPr>
            <a:xfrm>
              <a:off x="4985201" y="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30"/>
          <p:cNvGrpSpPr/>
          <p:nvPr/>
        </p:nvGrpSpPr>
        <p:grpSpPr>
          <a:xfrm rot="10800000" flipH="1">
            <a:off x="228600" y="173025"/>
            <a:ext cx="10722000" cy="5463125"/>
            <a:chOff x="228600" y="-452200"/>
            <a:chExt cx="10722000" cy="5463125"/>
          </a:xfrm>
        </p:grpSpPr>
        <p:sp>
          <p:nvSpPr>
            <p:cNvPr id="406" name="Google Shape;406;p30"/>
            <p:cNvSpPr/>
            <p:nvPr/>
          </p:nvSpPr>
          <p:spPr>
            <a:xfrm>
              <a:off x="8520800" y="1196350"/>
              <a:ext cx="2429800" cy="2429150"/>
            </a:xfrm>
            <a:custGeom>
              <a:avLst/>
              <a:gdLst/>
              <a:ahLst/>
              <a:cxnLst/>
              <a:rect l="l" t="t" r="r" b="b"/>
              <a:pathLst>
                <a:path w="97192" h="97166" extrusionOk="0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799350" y="4660275"/>
              <a:ext cx="1545300" cy="350650"/>
            </a:xfrm>
            <a:custGeom>
              <a:avLst/>
              <a:gdLst/>
              <a:ahLst/>
              <a:cxnLst/>
              <a:rect l="l" t="t" r="r" b="b"/>
              <a:pathLst>
                <a:path w="61812" h="14026" extrusionOk="0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228600" y="-452200"/>
              <a:ext cx="746400" cy="1306200"/>
            </a:xfrm>
            <a:custGeom>
              <a:avLst/>
              <a:gdLst/>
              <a:ahLst/>
              <a:cxnLst/>
              <a:rect l="l" t="t" r="r" b="b"/>
              <a:pathLst>
                <a:path w="29856" h="52248" extrusionOk="0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1"/>
          <p:cNvGrpSpPr/>
          <p:nvPr/>
        </p:nvGrpSpPr>
        <p:grpSpPr>
          <a:xfrm rot="10800000" flipH="1">
            <a:off x="3837275" y="604287"/>
            <a:ext cx="5306726" cy="4524600"/>
            <a:chOff x="3837275" y="0"/>
            <a:chExt cx="5306726" cy="4524600"/>
          </a:xfrm>
        </p:grpSpPr>
        <p:pic>
          <p:nvPicPr>
            <p:cNvPr id="411" name="Google Shape;411;p31"/>
            <p:cNvPicPr preferRelativeResize="0"/>
            <p:nvPr/>
          </p:nvPicPr>
          <p:blipFill rotWithShape="1">
            <a:blip r:embed="rId2">
              <a:alphaModFix/>
            </a:blip>
            <a:srcRect l="5319" t="20045" r="76013" b="10783"/>
            <a:stretch/>
          </p:blipFill>
          <p:spPr>
            <a:xfrm>
              <a:off x="6810850" y="0"/>
              <a:ext cx="2333151" cy="452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1"/>
            <p:cNvPicPr preferRelativeResize="0"/>
            <p:nvPr/>
          </p:nvPicPr>
          <p:blipFill rotWithShape="1">
            <a:blip r:embed="rId3">
              <a:alphaModFix/>
            </a:blip>
            <a:srcRect l="28196" t="61951" r="22619" b="-2402"/>
            <a:stretch/>
          </p:blipFill>
          <p:spPr>
            <a:xfrm>
              <a:off x="3837275" y="0"/>
              <a:ext cx="5306724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31"/>
          <p:cNvGrpSpPr/>
          <p:nvPr/>
        </p:nvGrpSpPr>
        <p:grpSpPr>
          <a:xfrm rot="10800000" flipH="1">
            <a:off x="0" y="-55062"/>
            <a:ext cx="4438149" cy="4166224"/>
            <a:chOff x="0" y="1017726"/>
            <a:chExt cx="4438149" cy="4166224"/>
          </a:xfrm>
        </p:grpSpPr>
        <p:pic>
          <p:nvPicPr>
            <p:cNvPr id="414" name="Google Shape;414;p31"/>
            <p:cNvPicPr preferRelativeResize="0"/>
            <p:nvPr/>
          </p:nvPicPr>
          <p:blipFill rotWithShape="1">
            <a:blip r:embed="rId3">
              <a:alphaModFix/>
            </a:blip>
            <a:srcRect l="35374" t="5165" r="21354" b="51352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1"/>
            <p:cNvPicPr preferRelativeResize="0"/>
            <p:nvPr/>
          </p:nvPicPr>
          <p:blipFill rotWithShape="1">
            <a:blip r:embed="rId2">
              <a:alphaModFix/>
            </a:blip>
            <a:srcRect t="21590" r="76126" b="13747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31"/>
          <p:cNvGrpSpPr/>
          <p:nvPr/>
        </p:nvGrpSpPr>
        <p:grpSpPr>
          <a:xfrm>
            <a:off x="-308375" y="-307500"/>
            <a:ext cx="9012400" cy="5212970"/>
            <a:chOff x="-308375" y="-307500"/>
            <a:chExt cx="9012400" cy="5212970"/>
          </a:xfrm>
        </p:grpSpPr>
        <p:grpSp>
          <p:nvGrpSpPr>
            <p:cNvPr id="417" name="Google Shape;417;p31"/>
            <p:cNvGrpSpPr/>
            <p:nvPr/>
          </p:nvGrpSpPr>
          <p:grpSpPr>
            <a:xfrm rot="10800000" flipH="1">
              <a:off x="437813" y="-307500"/>
              <a:ext cx="8266213" cy="1306200"/>
              <a:chOff x="437813" y="4130188"/>
              <a:chExt cx="8266213" cy="1306200"/>
            </a:xfrm>
          </p:grpSpPr>
          <p:sp>
            <p:nvSpPr>
              <p:cNvPr id="418" name="Google Shape;418;p31"/>
              <p:cNvSpPr/>
              <p:nvPr/>
            </p:nvSpPr>
            <p:spPr>
              <a:xfrm>
                <a:off x="7957625" y="4130188"/>
                <a:ext cx="746400" cy="1306200"/>
              </a:xfrm>
              <a:custGeom>
                <a:avLst/>
                <a:gdLst/>
                <a:ahLst/>
                <a:cxnLst/>
                <a:rect l="l" t="t" r="r" b="b"/>
                <a:pathLst>
                  <a:path w="29856" h="52248" extrusionOk="0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437813" y="4321563"/>
                <a:ext cx="550834" cy="564881"/>
              </a:xfrm>
              <a:custGeom>
                <a:avLst/>
                <a:gdLst/>
                <a:ahLst/>
                <a:cxnLst/>
                <a:rect l="l" t="t" r="r" b="b"/>
                <a:pathLst>
                  <a:path w="43135" h="44235" extrusionOk="0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31"/>
            <p:cNvSpPr/>
            <p:nvPr/>
          </p:nvSpPr>
          <p:spPr>
            <a:xfrm>
              <a:off x="-308375" y="3886925"/>
              <a:ext cx="1021601" cy="1018545"/>
            </a:xfrm>
            <a:custGeom>
              <a:avLst/>
              <a:gdLst/>
              <a:ahLst/>
              <a:cxnLst/>
              <a:rect l="l" t="t" r="r" b="b"/>
              <a:pathLst>
                <a:path w="52484" h="52327" extrusionOk="0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 rot="7200089">
            <a:off x="7619188" y="3767509"/>
            <a:ext cx="1257916" cy="1342596"/>
            <a:chOff x="-408900" y="504142"/>
            <a:chExt cx="1167600" cy="1246200"/>
          </a:xfrm>
        </p:grpSpPr>
        <p:cxnSp>
          <p:nvCxnSpPr>
            <p:cNvPr id="422" name="Google Shape;422;p31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31"/>
            <p:cNvCxnSpPr/>
            <p:nvPr/>
          </p:nvCxnSpPr>
          <p:spPr>
            <a:xfrm rot="10800000" flipH="1">
              <a:off x="176606" y="1461749"/>
              <a:ext cx="263100" cy="2754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31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sz="2900" b="1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able.team18.nl/sm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>
            <a:spLocks noGrp="1"/>
          </p:cNvSpPr>
          <p:nvPr>
            <p:ph type="ctrTitle"/>
          </p:nvPr>
        </p:nvSpPr>
        <p:spPr>
          <a:xfrm>
            <a:off x="828750" y="1017725"/>
            <a:ext cx="7486500" cy="20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DODA Project</a:t>
            </a:r>
            <a:endParaRPr/>
          </a:p>
        </p:txBody>
      </p:sp>
      <p:sp>
        <p:nvSpPr>
          <p:cNvPr id="432" name="Google Shape;432;p33"/>
          <p:cNvSpPr txBox="1">
            <a:spLocks noGrp="1"/>
          </p:cNvSpPr>
          <p:nvPr>
            <p:ph type="subTitle" idx="1"/>
          </p:nvPr>
        </p:nvSpPr>
        <p:spPr>
          <a:xfrm>
            <a:off x="2307600" y="31894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Application Monitoring &amp; Metrics</a:t>
            </a:r>
            <a:endParaRPr sz="2800"/>
          </a:p>
        </p:txBody>
      </p:sp>
      <p:sp>
        <p:nvSpPr>
          <p:cNvPr id="541" name="Google Shape;541;p43"/>
          <p:cNvSpPr/>
          <p:nvPr/>
        </p:nvSpPr>
        <p:spPr>
          <a:xfrm>
            <a:off x="3556050" y="1392600"/>
            <a:ext cx="4550100" cy="5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/metrics endpoint in FrontendController for our metrics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2" name="Google Shape;542;p43"/>
          <p:cNvSpPr/>
          <p:nvPr/>
        </p:nvSpPr>
        <p:spPr>
          <a:xfrm>
            <a:off x="3556050" y="2098450"/>
            <a:ext cx="4550100" cy="517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1. num_predictions (Counter): Total request handled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3" name="Google Shape;543;p43"/>
          <p:cNvSpPr/>
          <p:nvPr/>
        </p:nvSpPr>
        <p:spPr>
          <a:xfrm>
            <a:off x="3556050" y="3453025"/>
            <a:ext cx="4550100" cy="517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3. predict_latency_seconds (Histogram): model response time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4" name="Google Shape;544;p43"/>
          <p:cNvSpPr/>
          <p:nvPr/>
        </p:nvSpPr>
        <p:spPr>
          <a:xfrm>
            <a:off x="3556050" y="4158900"/>
            <a:ext cx="4550100" cy="51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Used ServiceMonitor, which instructs Prometheus to automatically scrape /sms/endpoint every 5 seconds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5" name="Google Shape;545;p43"/>
          <p:cNvSpPr/>
          <p:nvPr/>
        </p:nvSpPr>
        <p:spPr>
          <a:xfrm rot="-1435921">
            <a:off x="2325843" y="1654519"/>
            <a:ext cx="1393913" cy="48398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6" name="Google Shape;546;p43"/>
          <p:cNvSpPr/>
          <p:nvPr/>
        </p:nvSpPr>
        <p:spPr>
          <a:xfrm rot="-521090">
            <a:off x="2222699" y="2200681"/>
            <a:ext cx="1393902" cy="524763"/>
          </a:xfrm>
          <a:prstGeom prst="flowChartManualInpu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7" name="Google Shape;547;p43"/>
          <p:cNvSpPr/>
          <p:nvPr/>
        </p:nvSpPr>
        <p:spPr>
          <a:xfrm rot="-10278911" flipH="1">
            <a:off x="2222695" y="3342929"/>
            <a:ext cx="1393910" cy="525369"/>
          </a:xfrm>
          <a:prstGeom prst="flowChartManualInpu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8" name="Google Shape;548;p43"/>
          <p:cNvSpPr/>
          <p:nvPr/>
        </p:nvSpPr>
        <p:spPr>
          <a:xfrm rot="-9364079" flipH="1">
            <a:off x="2325843" y="3930494"/>
            <a:ext cx="1393913" cy="483988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49" name="Google Shape;549;p43"/>
          <p:cNvSpPr/>
          <p:nvPr/>
        </p:nvSpPr>
        <p:spPr>
          <a:xfrm>
            <a:off x="3556050" y="2775725"/>
            <a:ext cx="4550100" cy="517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2. correct_predictions_ratio (Gauge): fraction of user guesses that matched model’s output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50" name="Google Shape;550;p43"/>
          <p:cNvSpPr/>
          <p:nvPr/>
        </p:nvSpPr>
        <p:spPr>
          <a:xfrm rot="-5400000">
            <a:off x="2904600" y="2608349"/>
            <a:ext cx="518400" cy="852300"/>
          </a:xfrm>
          <a:prstGeom prst="trapezoid">
            <a:avLst>
              <a:gd name="adj" fmla="val 25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551" name="Google Shape;551;p43" title="twitter-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00" y="1573600"/>
            <a:ext cx="2921751" cy="29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Alerting</a:t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187163" y="1292300"/>
            <a:ext cx="2832300" cy="702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PrometheusRule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3106288" y="1292300"/>
            <a:ext cx="2832300" cy="702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AlertManager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59" name="Google Shape;559;p44"/>
          <p:cNvSpPr/>
          <p:nvPr/>
        </p:nvSpPr>
        <p:spPr>
          <a:xfrm>
            <a:off x="6025413" y="1292300"/>
            <a:ext cx="2832300" cy="7020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MailPit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441875" y="2268875"/>
            <a:ext cx="2322900" cy="213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Alert: </a:t>
            </a:r>
            <a:r>
              <a:rPr lang="en-GB" sz="1300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HighPredictionRequestRate</a:t>
            </a:r>
            <a:endParaRPr sz="1300"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More than 2 request per minute (testing values) -&gt; fire alert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61" name="Google Shape;561;p44"/>
          <p:cNvSpPr/>
          <p:nvPr/>
        </p:nvSpPr>
        <p:spPr>
          <a:xfrm>
            <a:off x="3361000" y="2268875"/>
            <a:ext cx="2322900" cy="213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Responsible for deduplicating, grouping and routing the notification.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6280125" y="2268875"/>
            <a:ext cx="2322900" cy="2130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Captures the alert email notification.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Mocks an external mail provider.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</a:t>
            </a:r>
            <a:endParaRPr/>
          </a:p>
        </p:txBody>
      </p:sp>
      <p:pic>
        <p:nvPicPr>
          <p:cNvPr id="568" name="Google Shape;568;p45" title="WhatsApp Image 2026-01-26 at 22.05.0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2913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</a:t>
            </a:r>
            <a:endParaRPr/>
          </a:p>
        </p:txBody>
      </p:sp>
      <p:pic>
        <p:nvPicPr>
          <p:cNvPr id="574" name="Google Shape;574;p46" title="WhatsApp Image 2026-01-26 at 22.04.59.jpeg"/>
          <p:cNvPicPr preferRelativeResize="0"/>
          <p:nvPr/>
        </p:nvPicPr>
        <p:blipFill rotWithShape="1">
          <a:blip r:embed="rId3">
            <a:alphaModFix/>
          </a:blip>
          <a:srcRect t="18228" b="2381"/>
          <a:stretch/>
        </p:blipFill>
        <p:spPr>
          <a:xfrm>
            <a:off x="152400" y="1325698"/>
            <a:ext cx="8839199" cy="31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 txBox="1">
            <a:spLocks noGrp="1"/>
          </p:cNvSpPr>
          <p:nvPr>
            <p:ph type="title"/>
          </p:nvPr>
        </p:nvSpPr>
        <p:spPr>
          <a:xfrm>
            <a:off x="1426950" y="2357700"/>
            <a:ext cx="62901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4</a:t>
            </a:r>
            <a:endParaRPr b="0"/>
          </a:p>
        </p:txBody>
      </p:sp>
      <p:sp>
        <p:nvSpPr>
          <p:cNvPr id="580" name="Google Shape;580;p47"/>
          <p:cNvSpPr txBox="1">
            <a:spLocks noGrp="1"/>
          </p:cNvSpPr>
          <p:nvPr>
            <p:ph type="title" idx="2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grpSp>
        <p:nvGrpSpPr>
          <p:cNvPr id="581" name="Google Shape;581;p47"/>
          <p:cNvGrpSpPr/>
          <p:nvPr/>
        </p:nvGrpSpPr>
        <p:grpSpPr>
          <a:xfrm rot="-8441737" flipH="1">
            <a:off x="457794" y="3373587"/>
            <a:ext cx="1257847" cy="1342522"/>
            <a:chOff x="-408900" y="504142"/>
            <a:chExt cx="1167600" cy="1246200"/>
          </a:xfrm>
        </p:grpSpPr>
        <p:cxnSp>
          <p:nvCxnSpPr>
            <p:cNvPr id="582" name="Google Shape;582;p47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7"/>
            <p:cNvCxnSpPr/>
            <p:nvPr/>
          </p:nvCxnSpPr>
          <p:spPr>
            <a:xfrm rot="10800000" flipH="1">
              <a:off x="176606" y="1461749"/>
              <a:ext cx="263100" cy="2754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7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48" title="Design 3024x1964 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" y="173450"/>
            <a:ext cx="792023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A4 Istio Service Mesh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8"/>
          <p:cNvSpPr/>
          <p:nvPr/>
        </p:nvSpPr>
        <p:spPr>
          <a:xfrm rot="-5400000">
            <a:off x="4484400" y="2785150"/>
            <a:ext cx="175200" cy="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92" name="Google Shape;592;p48"/>
          <p:cNvSpPr/>
          <p:nvPr/>
        </p:nvSpPr>
        <p:spPr>
          <a:xfrm>
            <a:off x="3975125" y="3846975"/>
            <a:ext cx="251100" cy="40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93" name="Google Shape;593;p48"/>
          <p:cNvSpPr/>
          <p:nvPr/>
        </p:nvSpPr>
        <p:spPr>
          <a:xfrm>
            <a:off x="4894275" y="3846975"/>
            <a:ext cx="251100" cy="40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94" name="Google Shape;594;p48"/>
          <p:cNvSpPr/>
          <p:nvPr/>
        </p:nvSpPr>
        <p:spPr>
          <a:xfrm>
            <a:off x="3707100" y="2892550"/>
            <a:ext cx="1729800" cy="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95" name="Google Shape;595;p48"/>
          <p:cNvSpPr/>
          <p:nvPr/>
        </p:nvSpPr>
        <p:spPr>
          <a:xfrm>
            <a:off x="4524000" y="1328100"/>
            <a:ext cx="96000" cy="248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96" name="Google Shape;596;p48"/>
          <p:cNvSpPr/>
          <p:nvPr/>
        </p:nvSpPr>
        <p:spPr>
          <a:xfrm>
            <a:off x="4524000" y="2110325"/>
            <a:ext cx="96000" cy="248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9" title="Design 3024x19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88" y="0"/>
            <a:ext cx="79202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9"/>
          <p:cNvSpPr/>
          <p:nvPr/>
        </p:nvSpPr>
        <p:spPr>
          <a:xfrm>
            <a:off x="6435075" y="2012675"/>
            <a:ext cx="251100" cy="301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0" title="Design 3024x1964 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33" y="0"/>
            <a:ext cx="8007342" cy="520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1" title="Design 3024x1964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25" y="-32000"/>
            <a:ext cx="8018749" cy="5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650" y="2501538"/>
            <a:ext cx="2246850" cy="1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52" title="Design 3024x1964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88" y="-27401"/>
            <a:ext cx="7920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the project</a:t>
            </a:r>
            <a:endParaRPr/>
          </a:p>
        </p:txBody>
      </p:sp>
      <p:sp>
        <p:nvSpPr>
          <p:cNvPr id="444" name="Google Shape;444;p35"/>
          <p:cNvSpPr txBox="1">
            <a:spLocks noGrp="1"/>
          </p:cNvSpPr>
          <p:nvPr>
            <p:ph type="body" idx="1"/>
          </p:nvPr>
        </p:nvSpPr>
        <p:spPr>
          <a:xfrm>
            <a:off x="720000" y="1136951"/>
            <a:ext cx="7704000" cy="3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of an sms classification service, in a scalable kubernetes environment</a:t>
            </a:r>
            <a:endParaRPr/>
          </a:p>
        </p:txBody>
      </p:sp>
      <p:pic>
        <p:nvPicPr>
          <p:cNvPr id="445" name="Google Shape;445;p35" title="deployment-structu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463" y="1679426"/>
            <a:ext cx="4739084" cy="33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5" title="deployment-structur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475" y="1679425"/>
            <a:ext cx="4739075" cy="334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>
            <a:spLocks noGrp="1"/>
          </p:cNvSpPr>
          <p:nvPr>
            <p:ph type="title"/>
          </p:nvPr>
        </p:nvSpPr>
        <p:spPr>
          <a:xfrm>
            <a:off x="1426950" y="2357700"/>
            <a:ext cx="62901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 b="0"/>
          </a:p>
        </p:txBody>
      </p:sp>
      <p:sp>
        <p:nvSpPr>
          <p:cNvPr id="624" name="Google Shape;624;p53"/>
          <p:cNvSpPr txBox="1">
            <a:spLocks noGrp="1"/>
          </p:cNvSpPr>
          <p:nvPr>
            <p:ph type="title" idx="2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grpSp>
        <p:nvGrpSpPr>
          <p:cNvPr id="625" name="Google Shape;625;p53"/>
          <p:cNvGrpSpPr/>
          <p:nvPr/>
        </p:nvGrpSpPr>
        <p:grpSpPr>
          <a:xfrm rot="-8441737" flipH="1">
            <a:off x="457794" y="3373587"/>
            <a:ext cx="1257847" cy="1342522"/>
            <a:chOff x="-408900" y="504142"/>
            <a:chExt cx="1167600" cy="1246200"/>
          </a:xfrm>
        </p:grpSpPr>
        <p:cxnSp>
          <p:nvCxnSpPr>
            <p:cNvPr id="626" name="Google Shape;626;p53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53"/>
            <p:cNvCxnSpPr/>
            <p:nvPr/>
          </p:nvCxnSpPr>
          <p:spPr>
            <a:xfrm rot="10800000" flipH="1">
              <a:off x="176606" y="1461749"/>
              <a:ext cx="263100" cy="2754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53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634" name="Google Shape;634;p54"/>
          <p:cNvSpPr txBox="1">
            <a:spLocks noGrp="1"/>
          </p:cNvSpPr>
          <p:nvPr>
            <p:ph type="body" idx="1"/>
          </p:nvPr>
        </p:nvSpPr>
        <p:spPr>
          <a:xfrm>
            <a:off x="720000" y="1136951"/>
            <a:ext cx="7704000" cy="3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Provisioned Kubernetes cluster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Kubernetes Dashboard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App: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stable.team18.nl/sms/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v1: stable version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v2 : canary release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Prometheus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Grafana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Metrics dashboard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Cont. Experimentation Dashboard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Rate Limiting: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Global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Per-User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Alerts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1426950" y="2357700"/>
            <a:ext cx="62901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1</a:t>
            </a:r>
            <a:endParaRPr b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 idx="2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1"/>
          </p:nvPr>
        </p:nvSpPr>
        <p:spPr>
          <a:xfrm>
            <a:off x="2567250" y="3857300"/>
            <a:ext cx="40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36"/>
          <p:cNvGrpSpPr/>
          <p:nvPr/>
        </p:nvGrpSpPr>
        <p:grpSpPr>
          <a:xfrm rot="-8441737" flipH="1">
            <a:off x="457794" y="3373587"/>
            <a:ext cx="1257847" cy="1342522"/>
            <a:chOff x="-408900" y="504142"/>
            <a:chExt cx="1167600" cy="1246200"/>
          </a:xfrm>
        </p:grpSpPr>
        <p:cxnSp>
          <p:nvCxnSpPr>
            <p:cNvPr id="455" name="Google Shape;455;p36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6"/>
            <p:cNvCxnSpPr/>
            <p:nvPr/>
          </p:nvCxnSpPr>
          <p:spPr>
            <a:xfrm rot="10800000" flipH="1">
              <a:off x="176606" y="1461749"/>
              <a:ext cx="263100" cy="2754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6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1</a:t>
            </a:r>
            <a:endParaRPr/>
          </a:p>
        </p:txBody>
      </p:sp>
      <p:sp>
        <p:nvSpPr>
          <p:cNvPr id="463" name="Google Shape;463;p37"/>
          <p:cNvSpPr txBox="1">
            <a:spLocks noGrp="1"/>
          </p:cNvSpPr>
          <p:nvPr>
            <p:ph type="body" idx="1"/>
          </p:nvPr>
        </p:nvSpPr>
        <p:spPr>
          <a:xfrm>
            <a:off x="720000" y="1136940"/>
            <a:ext cx="7704000" cy="28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image build and docker-compose deployment: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App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Model service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training of the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Lib-version as a version-aware library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Versioning strategy: pom.xml as </a:t>
            </a:r>
            <a:r>
              <a:rPr lang="en-GB" b="1" i="1"/>
              <a:t>single source of truth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Lib-version pre-releases on every push to a branch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64" name="Google Shape;464;p37"/>
          <p:cNvSpPr/>
          <p:nvPr/>
        </p:nvSpPr>
        <p:spPr>
          <a:xfrm>
            <a:off x="5051875" y="1899925"/>
            <a:ext cx="12456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App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7611725" y="1899925"/>
            <a:ext cx="12456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Model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466" name="Google Shape;466;p37"/>
          <p:cNvCxnSpPr>
            <a:stCxn id="464" idx="3"/>
            <a:endCxn id="465" idx="1"/>
          </p:cNvCxnSpPr>
          <p:nvPr/>
        </p:nvCxnSpPr>
        <p:spPr>
          <a:xfrm>
            <a:off x="6297475" y="2186275"/>
            <a:ext cx="131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37"/>
          <p:cNvCxnSpPr>
            <a:stCxn id="465" idx="1"/>
            <a:endCxn id="464" idx="3"/>
          </p:cNvCxnSpPr>
          <p:nvPr/>
        </p:nvCxnSpPr>
        <p:spPr>
          <a:xfrm rot="10800000">
            <a:off x="6297425" y="2186275"/>
            <a:ext cx="131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37"/>
          <p:cNvSpPr/>
          <p:nvPr/>
        </p:nvSpPr>
        <p:spPr>
          <a:xfrm>
            <a:off x="5051875" y="3225700"/>
            <a:ext cx="12456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Lib-version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469" name="Google Shape;469;p37"/>
          <p:cNvCxnSpPr>
            <a:stCxn id="468" idx="0"/>
            <a:endCxn id="464" idx="2"/>
          </p:cNvCxnSpPr>
          <p:nvPr/>
        </p:nvCxnSpPr>
        <p:spPr>
          <a:xfrm rot="10800000">
            <a:off x="5674675" y="2472700"/>
            <a:ext cx="0" cy="75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>
            <a:spLocks noGrp="1"/>
          </p:cNvSpPr>
          <p:nvPr>
            <p:ph type="title"/>
          </p:nvPr>
        </p:nvSpPr>
        <p:spPr>
          <a:xfrm>
            <a:off x="1426950" y="2357700"/>
            <a:ext cx="62901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 b="0"/>
          </a:p>
        </p:txBody>
      </p:sp>
      <p:sp>
        <p:nvSpPr>
          <p:cNvPr id="475" name="Google Shape;475;p38"/>
          <p:cNvSpPr txBox="1">
            <a:spLocks noGrp="1"/>
          </p:cNvSpPr>
          <p:nvPr>
            <p:ph type="title" idx="2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 rot="-8441737" flipH="1">
            <a:off x="457794" y="3373587"/>
            <a:ext cx="1257847" cy="1342522"/>
            <a:chOff x="-408900" y="504142"/>
            <a:chExt cx="1167600" cy="1246200"/>
          </a:xfrm>
        </p:grpSpPr>
        <p:cxnSp>
          <p:nvCxnSpPr>
            <p:cNvPr id="477" name="Google Shape;477;p38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38"/>
            <p:cNvCxnSpPr/>
            <p:nvPr/>
          </p:nvCxnSpPr>
          <p:spPr>
            <a:xfrm rot="10800000" flipH="1">
              <a:off x="176606" y="1461749"/>
              <a:ext cx="263100" cy="2754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38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  <p:sp>
        <p:nvSpPr>
          <p:cNvPr id="485" name="Google Shape;485;p39"/>
          <p:cNvSpPr txBox="1">
            <a:spLocks noGrp="1"/>
          </p:cNvSpPr>
          <p:nvPr>
            <p:ph type="body" idx="1"/>
          </p:nvPr>
        </p:nvSpPr>
        <p:spPr>
          <a:xfrm>
            <a:off x="872400" y="1294537"/>
            <a:ext cx="7704000" cy="3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/>
              <a:t>Provisioning a Kubernetes Cluster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Preparing to migrate to Kubernetes!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Kubernetes: Controller node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Schedules what to run and on which worker node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Kubernetes: 2 worker nodes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Managed by a Kubelet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200"/>
              <a:t>Handles &amp; restarts crashed pods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Run containers/pods assigned by controller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Containerd: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Runs containers inside of the pods scheduled/defined by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Kubectl: K8s cluster command line tool</a:t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6286500" y="1861050"/>
            <a:ext cx="12456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Controller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5384276" y="3021635"/>
            <a:ext cx="12456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Worker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7267008" y="3025593"/>
            <a:ext cx="12456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Worker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489" name="Google Shape;489;p39"/>
          <p:cNvCxnSpPr>
            <a:endCxn id="487" idx="0"/>
          </p:cNvCxnSpPr>
          <p:nvPr/>
        </p:nvCxnSpPr>
        <p:spPr>
          <a:xfrm flipH="1">
            <a:off x="6007076" y="2435135"/>
            <a:ext cx="591600" cy="58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9"/>
          <p:cNvCxnSpPr>
            <a:endCxn id="488" idx="0"/>
          </p:cNvCxnSpPr>
          <p:nvPr/>
        </p:nvCxnSpPr>
        <p:spPr>
          <a:xfrm>
            <a:off x="7217208" y="2445093"/>
            <a:ext cx="672600" cy="580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body" idx="1"/>
          </p:nvPr>
        </p:nvSpPr>
        <p:spPr>
          <a:xfrm>
            <a:off x="872400" y="1294537"/>
            <a:ext cx="7704000" cy="3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/>
              <a:t>Provisioning a Kubernetes Cluster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Flannel: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Basic inter-pod communication making pods reachable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Helm: the K8s package manager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Used via a helm chart (resource definitions for app)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E.g. Helm Diff - better Ansible idempotence detection (reprovisioning)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Ingress Controller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Enforces ingress rules &amp; routes 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Grafana: Data visualisation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>
            <a:spLocks noGrp="1"/>
          </p:cNvSpPr>
          <p:nvPr>
            <p:ph type="title"/>
          </p:nvPr>
        </p:nvSpPr>
        <p:spPr>
          <a:xfrm>
            <a:off x="1426950" y="2357700"/>
            <a:ext cx="62901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 3</a:t>
            </a:r>
            <a:endParaRPr b="0"/>
          </a:p>
        </p:txBody>
      </p:sp>
      <p:sp>
        <p:nvSpPr>
          <p:cNvPr id="502" name="Google Shape;502;p41"/>
          <p:cNvSpPr txBox="1">
            <a:spLocks noGrp="1"/>
          </p:cNvSpPr>
          <p:nvPr>
            <p:ph type="title" idx="2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grpSp>
        <p:nvGrpSpPr>
          <p:cNvPr id="503" name="Google Shape;503;p41"/>
          <p:cNvGrpSpPr/>
          <p:nvPr/>
        </p:nvGrpSpPr>
        <p:grpSpPr>
          <a:xfrm rot="-8441737" flipH="1">
            <a:off x="457794" y="3373587"/>
            <a:ext cx="1257847" cy="1342522"/>
            <a:chOff x="-408900" y="504142"/>
            <a:chExt cx="1167600" cy="1246200"/>
          </a:xfrm>
        </p:grpSpPr>
        <p:cxnSp>
          <p:nvCxnSpPr>
            <p:cNvPr id="504" name="Google Shape;504;p41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41"/>
            <p:cNvCxnSpPr/>
            <p:nvPr/>
          </p:nvCxnSpPr>
          <p:spPr>
            <a:xfrm rot="10800000" flipH="1">
              <a:off x="176606" y="1461749"/>
              <a:ext cx="263100" cy="2754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1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>
            <a:spLocks noGrp="1"/>
          </p:cNvSpPr>
          <p:nvPr>
            <p:ph type="title"/>
          </p:nvPr>
        </p:nvSpPr>
        <p:spPr>
          <a:xfrm>
            <a:off x="166500" y="438775"/>
            <a:ext cx="88110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Kubernetes Orchestration &amp; Deployment</a:t>
            </a:r>
            <a:endParaRPr sz="2600"/>
          </a:p>
        </p:txBody>
      </p:sp>
      <p:sp>
        <p:nvSpPr>
          <p:cNvPr id="512" name="Google Shape;512;p42"/>
          <p:cNvSpPr/>
          <p:nvPr/>
        </p:nvSpPr>
        <p:spPr>
          <a:xfrm>
            <a:off x="451425" y="1328700"/>
            <a:ext cx="1947900" cy="57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Static Docker Compose Setup</a:t>
            </a:r>
            <a:endParaRPr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3244075" y="1192050"/>
            <a:ext cx="1947900" cy="85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Central Helm Chart</a:t>
            </a:r>
            <a:endParaRPr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Acts as the primary installation method for any cluster (e.g., Minikube)</a:t>
            </a:r>
            <a:endParaRPr sz="10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514" name="Google Shape;514;p42"/>
          <p:cNvCxnSpPr>
            <a:stCxn id="512" idx="3"/>
            <a:endCxn id="513" idx="1"/>
          </p:cNvCxnSpPr>
          <p:nvPr/>
        </p:nvCxnSpPr>
        <p:spPr>
          <a:xfrm>
            <a:off x="2399325" y="1618200"/>
            <a:ext cx="844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42"/>
          <p:cNvSpPr/>
          <p:nvPr/>
        </p:nvSpPr>
        <p:spPr>
          <a:xfrm>
            <a:off x="6028650" y="1184425"/>
            <a:ext cx="2526000" cy="1110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16" name="Google Shape;516;p42"/>
          <p:cNvSpPr txBox="1"/>
          <p:nvPr/>
        </p:nvSpPr>
        <p:spPr>
          <a:xfrm>
            <a:off x="6028650" y="1242738"/>
            <a:ext cx="25260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Why Kubernetes?</a:t>
            </a:r>
            <a:endParaRPr sz="1300"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ctor"/>
              <a:buChar char="●"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Service discovery and load balancing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ctor"/>
              <a:buChar char="●"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Self-healing 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17" name="Google Shape;517;p42"/>
          <p:cNvSpPr txBox="1"/>
          <p:nvPr/>
        </p:nvSpPr>
        <p:spPr>
          <a:xfrm>
            <a:off x="451425" y="2218625"/>
            <a:ext cx="18033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Key resources:</a:t>
            </a:r>
            <a:endParaRPr sz="1600"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451425" y="2630075"/>
            <a:ext cx="1947900" cy="88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Deployments</a:t>
            </a:r>
            <a:endParaRPr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Manage pod lifecycles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4750575" y="2630075"/>
            <a:ext cx="1947900" cy="88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Services</a:t>
            </a:r>
            <a:endParaRPr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Internal communication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451425" y="3749000"/>
            <a:ext cx="1947900" cy="88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Ingress</a:t>
            </a:r>
            <a:endParaRPr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Make app reachable from outside the cluster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4750575" y="3749000"/>
            <a:ext cx="1947900" cy="88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ConfigMaps &amp; Secrets</a:t>
            </a:r>
            <a:endParaRPr b="1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Keep configuration data separated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2" name="Google Shape;522;p42"/>
          <p:cNvSpPr/>
          <p:nvPr/>
        </p:nvSpPr>
        <p:spPr>
          <a:xfrm>
            <a:off x="2741675" y="2645300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deployment-app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2753100" y="3170375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deployment-model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4" name="Google Shape;524;p42"/>
          <p:cNvSpPr/>
          <p:nvPr/>
        </p:nvSpPr>
        <p:spPr>
          <a:xfrm>
            <a:off x="7033275" y="2645288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service-app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5" name="Google Shape;525;p42"/>
          <p:cNvSpPr/>
          <p:nvPr/>
        </p:nvSpPr>
        <p:spPr>
          <a:xfrm>
            <a:off x="7044700" y="3170363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service-model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2753100" y="4019150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ingress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7038988" y="3764213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configmap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7050413" y="4289288"/>
            <a:ext cx="1643700" cy="3423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secret</a:t>
            </a:r>
            <a:endParaRPr sz="13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529" name="Google Shape;529;p42"/>
          <p:cNvCxnSpPr>
            <a:endCxn id="522" idx="1"/>
          </p:cNvCxnSpPr>
          <p:nvPr/>
        </p:nvCxnSpPr>
        <p:spPr>
          <a:xfrm>
            <a:off x="2406875" y="2812550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2"/>
          <p:cNvCxnSpPr/>
          <p:nvPr/>
        </p:nvCxnSpPr>
        <p:spPr>
          <a:xfrm>
            <a:off x="2407000" y="3331975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42"/>
          <p:cNvCxnSpPr/>
          <p:nvPr/>
        </p:nvCxnSpPr>
        <p:spPr>
          <a:xfrm>
            <a:off x="6698475" y="2806900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42"/>
          <p:cNvCxnSpPr/>
          <p:nvPr/>
        </p:nvCxnSpPr>
        <p:spPr>
          <a:xfrm>
            <a:off x="6704188" y="3337575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42"/>
          <p:cNvCxnSpPr/>
          <p:nvPr/>
        </p:nvCxnSpPr>
        <p:spPr>
          <a:xfrm>
            <a:off x="2399325" y="4188350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42"/>
          <p:cNvCxnSpPr/>
          <p:nvPr/>
        </p:nvCxnSpPr>
        <p:spPr>
          <a:xfrm>
            <a:off x="6698475" y="3933425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42"/>
          <p:cNvCxnSpPr/>
          <p:nvPr/>
        </p:nvCxnSpPr>
        <p:spPr>
          <a:xfrm>
            <a:off x="6704200" y="4443100"/>
            <a:ext cx="334800" cy="3900"/>
          </a:xfrm>
          <a:prstGeom prst="straightConnector1">
            <a:avLst/>
          </a:prstGeom>
          <a:noFill/>
          <a:ln w="28575" cap="flat" cmpd="sng">
            <a:solidFill>
              <a:srgbClr val="9E9E9E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Expunere pe ecran (16:9)</PresentationFormat>
  <Paragraphs>119</Paragraphs>
  <Slides>21</Slides>
  <Notes>21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26" baseType="lpstr">
      <vt:lpstr>Actor</vt:lpstr>
      <vt:lpstr>Unbounded</vt:lpstr>
      <vt:lpstr>Arial</vt:lpstr>
      <vt:lpstr>Nunito Light</vt:lpstr>
      <vt:lpstr>My Presentation Template</vt:lpstr>
      <vt:lpstr>DODA Project</vt:lpstr>
      <vt:lpstr>Overview of the project</vt:lpstr>
      <vt:lpstr>Assignment 1</vt:lpstr>
      <vt:lpstr>Assignment 1</vt:lpstr>
      <vt:lpstr>Assignment 2</vt:lpstr>
      <vt:lpstr>Assignment 2</vt:lpstr>
      <vt:lpstr>Assignment 2</vt:lpstr>
      <vt:lpstr>Assignment 3</vt:lpstr>
      <vt:lpstr>Kubernetes Orchestration &amp; Deployment</vt:lpstr>
      <vt:lpstr>Application Monitoring &amp; Metrics</vt:lpstr>
      <vt:lpstr>Alerting</vt:lpstr>
      <vt:lpstr>Visualization</vt:lpstr>
      <vt:lpstr>Visualization</vt:lpstr>
      <vt:lpstr>Assignment 4</vt:lpstr>
      <vt:lpstr>A4 Istio Service Mesh </vt:lpstr>
      <vt:lpstr>Prezentare PowerPoint</vt:lpstr>
      <vt:lpstr>Prezentare PowerPoint</vt:lpstr>
      <vt:lpstr>Prezentare PowerPoint</vt:lpstr>
      <vt:lpstr>Prezentare PowerPoint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Diana-Otilia Sutac</cp:lastModifiedBy>
  <cp:revision>1</cp:revision>
  <dcterms:modified xsi:type="dcterms:W3CDTF">2026-01-27T11:41:09Z</dcterms:modified>
</cp:coreProperties>
</file>